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3" r:id="rId4"/>
    <p:sldId id="257" r:id="rId5"/>
    <p:sldId id="264" r:id="rId6"/>
    <p:sldId id="258" r:id="rId7"/>
    <p:sldId id="265" r:id="rId8"/>
    <p:sldId id="261" r:id="rId9"/>
    <p:sldId id="266" r:id="rId10"/>
    <p:sldId id="262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>
        <p:scale>
          <a:sx n="50" d="100"/>
          <a:sy n="50" d="100"/>
        </p:scale>
        <p:origin x="1494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B7D2B-F872-4324-BA9C-65C36B6EDD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99D190-8D38-4F06-A35D-3557E50285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EB0C6-7E6E-429C-8374-0533F664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CFF14-7ABE-432C-8C71-F56FFA774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C51CE-638F-4BDE-B5C1-3300307D1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72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5C583-3B03-4F0D-99EB-65F62C4C1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BC473B-C12B-49E3-B02C-A6F6EB05D8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2EFBC0-3DE2-42D1-B7B5-E718F2C71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A491F-512D-47F0-AC29-5429EF935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CAA78-96B0-4025-8488-B15FC5E71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51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5B1B16-EEA1-462C-91F7-7303385B13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72A451-E3BA-487F-875E-2A03006B3D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1B016-831C-4152-A88A-428A6A672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A4D6D-BCFE-4C48-98B8-B052FBD5C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3DF1B-D00A-49B9-917F-64F08A21F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413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F1799-5FD8-4AEF-8982-A181FD78E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AC951-1C9D-4E74-8960-608AB3E02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B6E8E-922C-40C2-8950-1EA00EC81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23DC-ACF7-484A-802A-C820BFC74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0CD1B-9E54-4762-B95B-9534B13F2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3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4AFA3-F41B-4229-A225-EC3558B0C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F6445-184A-4198-B6A4-BE9F562C62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6249E-8DF8-4CBD-89AF-A6809B4A5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79DBA-E20E-4C46-B1C4-AC1ABB894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65808-E8A1-4C6D-BBB6-D0AC676AC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0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735A3-F6FF-4BC2-B425-C4262DCA4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AFFBA-4DB0-482C-BADB-F3F406E366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4D1E26-7E70-4E94-BDE1-2D66714A43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490690-4D22-4740-A22E-C8E0EE836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F3D5E-C85B-49CB-AE1F-31F9E7889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33FA15-54B8-4136-BF85-8733A6706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28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6A6D7-C79A-4FE8-80CD-8BDFE0987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CFAF6-8A71-4CDB-ABCD-A59AEDAAB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0FD441-8663-4735-A0EC-74F53F6348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27A575-118D-4655-95ED-86A84A02E7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163183-0839-4E46-A146-61E1455FD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E2BB22-774A-4D9D-A330-A6DF59AF5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6E033-6F4E-4B4D-B5D8-CC98F451B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518F04-0E16-4FCA-B5ED-25AC7E32F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82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94054-08A8-4023-B75F-FB2ECA81D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518695-074C-4DD7-B2CA-296B021BA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1D3A21-145C-450B-A4AE-FD2F47BD2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726CCE-663B-4398-8F61-3A006DC53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02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FB45FC-4A73-4691-A223-B617579AE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9FC5CC-FD1D-4D6E-B26E-3ADA723A1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74C30-D41F-4472-B018-752530B92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31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5BCDF-04A7-4EEC-AD68-E1585B294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6AA3A-2D2B-4318-B178-1E4B1CE78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2AF6AA-9DF5-469F-8E36-AA2D4A1178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130211-10AE-4FDB-B6D8-81DEE1CBC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0723E-2EAB-4CEE-9A8A-DD0FA9B69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EBD62B-EF76-4C80-84A0-FEA80A94C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724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E68B6-5857-4363-8EA6-842FF8EBD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B0C723-D739-4198-BD01-629E802EBD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C2FAB1-3AE5-434E-94AC-2CE855FA9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EA992-8742-4EEE-AD9A-57FAF071E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A2BA94-8EF4-45D8-A043-4035A64C2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94538D-BBB4-4136-A30F-AF574283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117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ADC983-F1ED-41E3-9670-CF2ABDC99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C54EB-D13B-4224-BD7E-351BEE8850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1F5E6-57F1-4A73-BC85-CE742CD7C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27C225-1138-4CD1-8E23-49C1B8E968B4}" type="datetimeFigureOut">
              <a:rPr lang="en-US" smtClean="0"/>
              <a:t>5/14/2019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98C29-CE3D-4362-A877-92F7CFF98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96BE9-F9C0-467D-ADC5-B0C5BB2E96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3F358-0AAA-47AF-827C-01A797174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08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F1E32-44C3-4B72-B4FF-7E0C36211C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Denoising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BE3A9F-209A-41EB-A2DF-4A2910D228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i="1" dirty="0"/>
              <a:t>Práctica 6: Regresión con </a:t>
            </a:r>
            <a:r>
              <a:rPr lang="es-MX" i="1" dirty="0" err="1"/>
              <a:t>AutoEncoders</a:t>
            </a:r>
            <a:r>
              <a:rPr lang="es-MX" i="1" dirty="0"/>
              <a:t> Convolucionales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D1DEC3-BA0B-47AC-906C-9E9357FD9A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39" t="52524" r="19000" b="24911"/>
          <a:stretch/>
        </p:blipFill>
        <p:spPr>
          <a:xfrm>
            <a:off x="2377587" y="614681"/>
            <a:ext cx="6822831" cy="15467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9DE85D-5DF9-429E-86F9-F63CE3DB9267}"/>
              </a:ext>
            </a:extLst>
          </p:cNvPr>
          <p:cNvPicPr/>
          <p:nvPr/>
        </p:nvPicPr>
        <p:blipFill rotWithShape="1">
          <a:blip r:embed="rId3"/>
          <a:srcRect l="24932" t="52307" r="18599" b="23785"/>
          <a:stretch/>
        </p:blipFill>
        <p:spPr bwMode="auto">
          <a:xfrm>
            <a:off x="2626410" y="4659362"/>
            <a:ext cx="6564630" cy="15621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2961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F1E32-44C3-4B72-B4FF-7E0C36211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475677" y="-1055873"/>
            <a:ext cx="9144000" cy="2387600"/>
          </a:xfrm>
        </p:spPr>
        <p:txBody>
          <a:bodyPr>
            <a:normAutofit/>
          </a:bodyPr>
          <a:lstStyle/>
          <a:p>
            <a:r>
              <a:rPr lang="es-MX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ea typeface="+mn-ea"/>
                <a:cs typeface="Times New Roman" panose="02020603050405020304" pitchFamily="18" charset="0"/>
              </a:rPr>
              <a:t>Resultados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D1DEC3-BA0B-47AC-906C-9E9357FD9A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39" t="52524" r="19000" b="24911"/>
          <a:stretch/>
        </p:blipFill>
        <p:spPr>
          <a:xfrm>
            <a:off x="2717714" y="1922263"/>
            <a:ext cx="6822831" cy="154673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9DE85D-5DF9-429E-86F9-F63CE3DB9267}"/>
              </a:ext>
            </a:extLst>
          </p:cNvPr>
          <p:cNvPicPr/>
          <p:nvPr/>
        </p:nvPicPr>
        <p:blipFill rotWithShape="1">
          <a:blip r:embed="rId3"/>
          <a:srcRect l="24932" t="52307" r="18599" b="23785"/>
          <a:stretch/>
        </p:blipFill>
        <p:spPr bwMode="auto">
          <a:xfrm>
            <a:off x="2651453" y="4162368"/>
            <a:ext cx="6889092" cy="15467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35683EA-35D8-4095-A333-BF629D1E73F5}"/>
              </a:ext>
            </a:extLst>
          </p:cNvPr>
          <p:cNvSpPr/>
          <p:nvPr/>
        </p:nvSpPr>
        <p:spPr>
          <a:xfrm>
            <a:off x="8220225" y="5963331"/>
            <a:ext cx="3776355" cy="6726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Calibri Light" panose="020F0302020204030204" pitchFamily="34" charset="0"/>
                <a:cs typeface="Times New Roman" panose="02020603050405020304" pitchFamily="18" charset="0"/>
              </a:rPr>
              <a:t>Pérdida de validación (</a:t>
            </a:r>
            <a:r>
              <a:rPr lang="es-MX" dirty="0" err="1">
                <a:latin typeface="Calibri Light" panose="020F0302020204030204" pitchFamily="34" charset="0"/>
                <a:cs typeface="Times New Roman" panose="02020603050405020304" pitchFamily="18" charset="0"/>
              </a:rPr>
              <a:t>mse</a:t>
            </a:r>
            <a:r>
              <a:rPr lang="es-MX" dirty="0">
                <a:latin typeface="Calibri Light" panose="020F0302020204030204" pitchFamily="34" charset="0"/>
                <a:cs typeface="Times New Roman" panose="02020603050405020304" pitchFamily="18" charset="0"/>
              </a:rPr>
              <a:t>): 0.0031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76140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CEFB45E-8263-468E-926A-72D5B5008D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62" t="61394" r="10937" b="25544"/>
          <a:stretch/>
        </p:blipFill>
        <p:spPr>
          <a:xfrm>
            <a:off x="190500" y="330881"/>
            <a:ext cx="8595360" cy="895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1F32A9-8033-49D6-94AA-8C29D89B7D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12" t="75290" r="10625" b="11648"/>
          <a:stretch/>
        </p:blipFill>
        <p:spPr>
          <a:xfrm>
            <a:off x="7034" y="1041634"/>
            <a:ext cx="8785860" cy="895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0B8DDCC-0A9D-45D9-A14A-AC83E6D458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13" t="76402" r="10125" b="10536"/>
          <a:stretch/>
        </p:blipFill>
        <p:spPr>
          <a:xfrm>
            <a:off x="95250" y="1752387"/>
            <a:ext cx="8785860" cy="895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198213-78AA-4205-B6C4-C232D96EE1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635" t="77039" r="10750" b="8893"/>
          <a:stretch/>
        </p:blipFill>
        <p:spPr>
          <a:xfrm>
            <a:off x="183466" y="2531150"/>
            <a:ext cx="8609428" cy="9643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60933B-9523-4BFD-928F-C8DF9BEC1C4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447" t="72233" r="10937" b="13699"/>
          <a:stretch/>
        </p:blipFill>
        <p:spPr>
          <a:xfrm>
            <a:off x="176432" y="3378872"/>
            <a:ext cx="8609428" cy="9643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0287F8-BEAC-4832-B80E-56342274F77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358" t="73901" r="11026" b="13037"/>
          <a:stretch/>
        </p:blipFill>
        <p:spPr>
          <a:xfrm>
            <a:off x="176432" y="4269472"/>
            <a:ext cx="8609428" cy="8953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1877D77-30C0-42E5-98EE-A7527EDC68F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8291" t="63618" r="11094" b="23320"/>
          <a:stretch/>
        </p:blipFill>
        <p:spPr>
          <a:xfrm>
            <a:off x="176432" y="5141008"/>
            <a:ext cx="8609428" cy="8953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8696BE5-14EF-4B13-90E1-8C52BBD3EE4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7156" t="58615" r="10781" b="28323"/>
          <a:stretch/>
        </p:blipFill>
        <p:spPr>
          <a:xfrm>
            <a:off x="0" y="5962649"/>
            <a:ext cx="8785860" cy="895351"/>
          </a:xfrm>
          <a:prstGeom prst="rect">
            <a:avLst/>
          </a:prstGeom>
        </p:spPr>
      </p:pic>
      <p:graphicFrame>
        <p:nvGraphicFramePr>
          <p:cNvPr id="12" name="Content Placeholder 6">
            <a:extLst>
              <a:ext uri="{FF2B5EF4-FFF2-40B4-BE49-F238E27FC236}">
                <a16:creationId xmlns:a16="http://schemas.microsoft.com/office/drawing/2014/main" id="{65E92A29-BD6A-4BD7-AF1F-66E8409A3F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2217817"/>
              </p:ext>
            </p:extLst>
          </p:nvPr>
        </p:nvGraphicFramePr>
        <p:xfrm>
          <a:off x="8785860" y="91517"/>
          <a:ext cx="2647950" cy="69081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9250">
                  <a:extLst>
                    <a:ext uri="{9D8B030D-6E8A-4147-A177-3AD203B41FA5}">
                      <a16:colId xmlns:a16="http://schemas.microsoft.com/office/drawing/2014/main" val="1088186780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4083643044"/>
                    </a:ext>
                  </a:extLst>
                </a:gridCol>
              </a:tblGrid>
              <a:tr h="531394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Salt &amp; </a:t>
                      </a:r>
                      <a:r>
                        <a:rPr lang="es-MX" dirty="0" err="1"/>
                        <a:t>Pepper</a:t>
                      </a:r>
                      <a:endParaRPr lang="es-MX" b="1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MSE</a:t>
                      </a:r>
                      <a:endParaRPr lang="es-MX" b="1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167250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0.0031</a:t>
                      </a:r>
                      <a:endParaRPr lang="es-MX" dirty="0"/>
                    </a:p>
                    <a:p>
                      <a:pPr algn="ctr"/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197598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0.0040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801394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0.0052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3959759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0.0073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77852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60%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0.0107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7609026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0.0275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277696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0.0447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8970259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0.0594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9181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5845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F11C52-0DDB-4107-B758-243DBA145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813" t="80244" r="10312" b="8014"/>
          <a:stretch/>
        </p:blipFill>
        <p:spPr>
          <a:xfrm>
            <a:off x="238124" y="5856118"/>
            <a:ext cx="8763001" cy="8048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EFCC97-4604-4D76-81B5-396C8B160D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50" t="54537" r="10937" b="33721"/>
          <a:stretch/>
        </p:blipFill>
        <p:spPr>
          <a:xfrm>
            <a:off x="333375" y="5022242"/>
            <a:ext cx="8572500" cy="8048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8CFEA7-11FA-4F66-A807-C3000BFF3F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79" t="72502" r="10547" b="15756"/>
          <a:stretch/>
        </p:blipFill>
        <p:spPr>
          <a:xfrm>
            <a:off x="171450" y="4218512"/>
            <a:ext cx="8763000" cy="8048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AE73EE-0518-45BE-A089-EAD1D7FFB81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093" t="69258" r="10625" b="19000"/>
          <a:stretch/>
        </p:blipFill>
        <p:spPr>
          <a:xfrm>
            <a:off x="0" y="3494799"/>
            <a:ext cx="8934450" cy="8048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DB42FD-6178-4BBD-A897-3146A2890DB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500" t="71422" r="10625" b="16836"/>
          <a:stretch/>
        </p:blipFill>
        <p:spPr>
          <a:xfrm>
            <a:off x="171450" y="2689935"/>
            <a:ext cx="8763000" cy="8048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D29E9E-74BF-4424-8C59-A33CF75CE71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8125" t="73345" r="10000" b="14913"/>
          <a:stretch/>
        </p:blipFill>
        <p:spPr>
          <a:xfrm>
            <a:off x="238125" y="1885072"/>
            <a:ext cx="8763000" cy="8048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E781E5-AC46-4E0B-A385-6385611E840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7500" t="65007" r="10625" b="23251"/>
          <a:stretch/>
        </p:blipFill>
        <p:spPr>
          <a:xfrm>
            <a:off x="171450" y="1080209"/>
            <a:ext cx="8763000" cy="8048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A612B6C-5A23-4E1C-AF86-69C5EF19C0B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8594" t="67509" r="10625" b="20865"/>
          <a:stretch/>
        </p:blipFill>
        <p:spPr>
          <a:xfrm>
            <a:off x="304800" y="285750"/>
            <a:ext cx="8629650" cy="796925"/>
          </a:xfrm>
          <a:prstGeom prst="rect">
            <a:avLst/>
          </a:prstGeom>
        </p:spPr>
      </p:pic>
      <p:graphicFrame>
        <p:nvGraphicFramePr>
          <p:cNvPr id="12" name="Content Placeholder 6">
            <a:extLst>
              <a:ext uri="{FF2B5EF4-FFF2-40B4-BE49-F238E27FC236}">
                <a16:creationId xmlns:a16="http://schemas.microsoft.com/office/drawing/2014/main" id="{BF56E3C6-CB85-4E09-A1AC-98547E6DF4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6906003"/>
              </p:ext>
            </p:extLst>
          </p:nvPr>
        </p:nvGraphicFramePr>
        <p:xfrm>
          <a:off x="9001125" y="121005"/>
          <a:ext cx="2647950" cy="690812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19250">
                  <a:extLst>
                    <a:ext uri="{9D8B030D-6E8A-4147-A177-3AD203B41FA5}">
                      <a16:colId xmlns:a16="http://schemas.microsoft.com/office/drawing/2014/main" val="1088186780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4083643044"/>
                    </a:ext>
                  </a:extLst>
                </a:gridCol>
              </a:tblGrid>
              <a:tr h="531394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Salt &amp; </a:t>
                      </a:r>
                      <a:r>
                        <a:rPr lang="es-MX" dirty="0" err="1"/>
                        <a:t>Pepper</a:t>
                      </a:r>
                      <a:endParaRPr lang="es-MX" b="1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MSE</a:t>
                      </a:r>
                      <a:endParaRPr lang="es-MX" b="1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167250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0.0031</a:t>
                      </a:r>
                      <a:endParaRPr lang="es-MX" dirty="0"/>
                    </a:p>
                    <a:p>
                      <a:pPr algn="ctr"/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197598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0.0040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801394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0.0052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3959759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0.0073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77852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60%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0.0107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7609026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80%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0.0275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277696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0.0447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8970259"/>
                  </a:ext>
                </a:extLst>
              </a:tr>
              <a:tr h="79709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0.0594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49181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8923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1816B-222B-4070-A2A0-77140C599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8845B-A31C-40D9-9EF1-EE820A2E4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Tabla comparativa de modelos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Descripción del mejor modelo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Detalles de implementación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Resultados</a:t>
            </a:r>
          </a:p>
        </p:txBody>
      </p:sp>
    </p:spTree>
    <p:extLst>
      <p:ext uri="{BB962C8B-B14F-4D97-AF65-F5344CB8AC3E}">
        <p14:creationId xmlns:p14="http://schemas.microsoft.com/office/powerpoint/2010/main" val="1744213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1816B-222B-4070-A2A0-77140C599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8845B-A31C-40D9-9EF1-EE820A2E4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b="1" dirty="0"/>
              <a:t>Tabla comparativa de modelos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Descripción del mejor modelo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Detalles de implementación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Resultados</a:t>
            </a:r>
          </a:p>
        </p:txBody>
      </p:sp>
    </p:spTree>
    <p:extLst>
      <p:ext uri="{BB962C8B-B14F-4D97-AF65-F5344CB8AC3E}">
        <p14:creationId xmlns:p14="http://schemas.microsoft.com/office/powerpoint/2010/main" val="3750124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F45071F-F39E-484F-8A8D-1DE952DB32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0054752"/>
              </p:ext>
            </p:extLst>
          </p:nvPr>
        </p:nvGraphicFramePr>
        <p:xfrm>
          <a:off x="792480" y="434258"/>
          <a:ext cx="10607040" cy="5989484"/>
        </p:xfrm>
        <a:graphic>
          <a:graphicData uri="http://schemas.openxmlformats.org/drawingml/2006/table">
            <a:tbl>
              <a:tblPr firstRow="1" firstCol="1" bandRow="1"/>
              <a:tblGrid>
                <a:gridCol w="3793156">
                  <a:extLst>
                    <a:ext uri="{9D8B030D-6E8A-4147-A177-3AD203B41FA5}">
                      <a16:colId xmlns:a16="http://schemas.microsoft.com/office/drawing/2014/main" val="2145316288"/>
                    </a:ext>
                  </a:extLst>
                </a:gridCol>
                <a:gridCol w="1645536">
                  <a:extLst>
                    <a:ext uri="{9D8B030D-6E8A-4147-A177-3AD203B41FA5}">
                      <a16:colId xmlns:a16="http://schemas.microsoft.com/office/drawing/2014/main" val="2450212854"/>
                    </a:ext>
                  </a:extLst>
                </a:gridCol>
                <a:gridCol w="1987826">
                  <a:extLst>
                    <a:ext uri="{9D8B030D-6E8A-4147-A177-3AD203B41FA5}">
                      <a16:colId xmlns:a16="http://schemas.microsoft.com/office/drawing/2014/main" val="939509245"/>
                    </a:ext>
                  </a:extLst>
                </a:gridCol>
                <a:gridCol w="1630018">
                  <a:extLst>
                    <a:ext uri="{9D8B030D-6E8A-4147-A177-3AD203B41FA5}">
                      <a16:colId xmlns:a16="http://schemas.microsoft.com/office/drawing/2014/main" val="2743757904"/>
                    </a:ext>
                  </a:extLst>
                </a:gridCol>
                <a:gridCol w="1550504">
                  <a:extLst>
                    <a:ext uri="{9D8B030D-6E8A-4147-A177-3AD203B41FA5}">
                      <a16:colId xmlns:a16="http://schemas.microsoft.com/office/drawing/2014/main" val="1268850779"/>
                    </a:ext>
                  </a:extLst>
                </a:gridCol>
              </a:tblGrid>
              <a:tr h="540136"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Pérdida de validación (Epoch 10)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Diferencia entre pérdida de validación y de entrenamiento (sobre-ajuste)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Tiempo de entrenamiento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algn="ct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(Epoch 5)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Número de parámetros entrenables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3170309"/>
                  </a:ext>
                </a:extLst>
              </a:tr>
              <a:tr h="37429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Original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(Filtros 8 y tamaño de batch 512)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0.0201</a:t>
                      </a:r>
                      <a:r>
                        <a:rPr lang="en-US" sz="1200" b="0" i="0" u="none" strike="noStrike" dirty="0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0.0070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76s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base" latinLnBrk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581660" algn="l"/>
                          <a:tab pos="1163320" algn="l"/>
                          <a:tab pos="1744980" algn="l"/>
                          <a:tab pos="2326640" algn="l"/>
                          <a:tab pos="2908300" algn="l"/>
                          <a:tab pos="3489960" algn="l"/>
                          <a:tab pos="4071620" algn="l"/>
                          <a:tab pos="4653280" algn="l"/>
                          <a:tab pos="5234940" algn="l"/>
                          <a:tab pos="5816600" algn="l"/>
                          <a:tab pos="6398260" algn="l"/>
                          <a:tab pos="6979920" algn="l"/>
                          <a:tab pos="7561580" algn="l"/>
                          <a:tab pos="8143240" algn="l"/>
                          <a:tab pos="8724900" algn="l"/>
                          <a:tab pos="9306560" algn="l"/>
                        </a:tabLs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138,601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8822733"/>
                  </a:ext>
                </a:extLst>
              </a:tr>
              <a:tr h="208459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Aumentando número de filtros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0.0172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0.0070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716s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1,698,057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5044270"/>
                  </a:ext>
                </a:extLst>
              </a:tr>
              <a:tr h="37429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Aumentando tamaño de batch 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(batch size = 32)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0.0087</a:t>
                      </a:r>
                      <a:r>
                        <a:rPr lang="en-US" sz="1200" b="0" i="0" u="none" strike="noStrike" dirty="0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0.0013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555s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1,698,057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7392697"/>
                  </a:ext>
                </a:extLst>
              </a:tr>
              <a:tr h="37429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Aumentando tamaño de batch 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(batch size = 64)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0.0072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 dirty="0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0.0006</a:t>
                      </a:r>
                      <a:endParaRPr lang="es-MX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546s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1,698,057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9208330"/>
                  </a:ext>
                </a:extLst>
              </a:tr>
              <a:tr h="37429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Aumentando tamaño de batch 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(batch size =128)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0.0066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0.0006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546s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1,698,057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0194248"/>
                  </a:ext>
                </a:extLst>
              </a:tr>
              <a:tr h="37429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Aumentando tamaño de batch 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(batch size =256)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0.0064</a:t>
                      </a:r>
                      <a:r>
                        <a:rPr lang="en-US" sz="1200" b="0" i="0" u="none" strike="noStrike" dirty="0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0.0006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554s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1,698,057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0361604"/>
                  </a:ext>
                </a:extLst>
              </a:tr>
              <a:tr h="208459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Quitando capa densa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0.0054 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0.0008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1937s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426,447 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6543293"/>
                  </a:ext>
                </a:extLst>
              </a:tr>
              <a:tr h="37429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Quitando capa densa y capas duplicadas de convoluciones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(aún hay 6 capas convolucionales)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0.0048</a:t>
                      </a:r>
                      <a:r>
                        <a:rPr lang="en-US" sz="1200" b="0" i="0" u="none" strike="noStrike" dirty="0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 dirty="0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0.0007</a:t>
                      </a:r>
                      <a:endParaRPr lang="es-MX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1170s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186,441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5180589"/>
                  </a:ext>
                </a:extLst>
              </a:tr>
              <a:tr h="338488">
                <a:tc>
                  <a:txBody>
                    <a:bodyPr/>
                    <a:lstStyle/>
                    <a:p>
                      <a:pPr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Simplificar modelo pasado. Borrar dos capas convolucionales.Total 4 capas convolucionales.  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0.0067 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0.0002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271s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38,793 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8533351"/>
                  </a:ext>
                </a:extLst>
              </a:tr>
              <a:tr h="37429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Simplificar modelo pasado reduciendo número de filtros (16,32,16)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0.0094</a:t>
                      </a:r>
                      <a:r>
                        <a:rPr lang="en-US" sz="1200" b="0" i="0" u="none" strike="noStrike" dirty="0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 dirty="0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0.0013</a:t>
                      </a:r>
                      <a:endParaRPr lang="es-MX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397s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10,185</a:t>
                      </a:r>
                      <a:r>
                        <a:rPr lang="en-US" sz="1200" b="0" i="0" u="none" strike="noStrike"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5960871"/>
                  </a:ext>
                </a:extLst>
              </a:tr>
              <a:tr h="698402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Simplificar modelo pasado reduciendo número de filtros aún más (8,16,8)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[MODELO SELECCIONADO]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0.0121 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0.0000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72s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2,793 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6600718"/>
                  </a:ext>
                </a:extLst>
              </a:tr>
              <a:tr h="208459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Modelo pasado con 91 epocas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0.0031 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0.0004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62s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highlight>
                            <a:srgbClr val="FFFF00"/>
                          </a:highlight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2,793 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3912778"/>
                  </a:ext>
                </a:extLst>
              </a:tr>
              <a:tr h="37429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Simplificar modelo pasado reduciendo número de capas convolucionales a 2.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0.0163 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0.0087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69s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921 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317694"/>
                  </a:ext>
                </a:extLst>
              </a:tr>
              <a:tr h="374297">
                <a:tc>
                  <a:txBody>
                    <a:bodyPr/>
                    <a:lstStyle/>
                    <a:p>
                      <a:pPr marL="0" marR="0" algn="l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Simplificar modelo pasado reduciendo número de capas convolucionales a 1.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0.0593 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r" fontAlgn="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MX" sz="1200" b="0" i="0" u="none" strike="noStrike">
                          <a:effectLst/>
                          <a:latin typeface="Calibri Light" panose="020F03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0.0109</a:t>
                      </a:r>
                      <a:endParaRPr lang="es-MX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31s </a:t>
                      </a:r>
                      <a:endParaRPr lang="en-US" sz="2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Calibri Light" panose="020F0302020204030204" pitchFamily="34" charset="0"/>
                          <a:cs typeface="Times New Roman" panose="02020603050405020304" pitchFamily="18" charset="0"/>
                        </a:rPr>
                        <a:t>96 </a:t>
                      </a:r>
                      <a:endParaRPr lang="en-US" sz="2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3400" marR="63400" marT="8806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80541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5467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1816B-222B-4070-A2A0-77140C599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8845B-A31C-40D9-9EF1-EE820A2E4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Tabla comparativa de modelos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b="1" dirty="0"/>
              <a:t>Descripción del mejor modelo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Detalles de implementación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Resultados</a:t>
            </a:r>
          </a:p>
        </p:txBody>
      </p:sp>
    </p:spTree>
    <p:extLst>
      <p:ext uri="{BB962C8B-B14F-4D97-AF65-F5344CB8AC3E}">
        <p14:creationId xmlns:p14="http://schemas.microsoft.com/office/powerpoint/2010/main" val="840457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00A86B-DA67-4FA5-A7BC-A8CA592998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92" t="41021" r="46462" b="29836"/>
          <a:stretch/>
        </p:blipFill>
        <p:spPr>
          <a:xfrm>
            <a:off x="4888548" y="657064"/>
            <a:ext cx="6766560" cy="38434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B2DA8D-394E-4B2F-983F-DA083DD2AE0C}"/>
              </a:ext>
            </a:extLst>
          </p:cNvPr>
          <p:cNvSpPr txBox="1"/>
          <p:nvPr/>
        </p:nvSpPr>
        <p:spPr>
          <a:xfrm>
            <a:off x="756469" y="1846076"/>
            <a:ext cx="3364957" cy="2057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Calibri Light" panose="020F0302020204030204" pitchFamily="34" charset="0"/>
                <a:cs typeface="Times New Roman" panose="02020603050405020304" pitchFamily="18" charset="0"/>
              </a:rPr>
              <a:t>2,793 parámetros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Calibri Light" panose="020F0302020204030204" pitchFamily="34" charset="0"/>
                <a:cs typeface="Times New Roman" panose="02020603050405020304" pitchFamily="18" charset="0"/>
              </a:rPr>
              <a:t>4 capas convolucionales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Calibri Light" panose="020F0302020204030204" pitchFamily="34" charset="0"/>
                <a:cs typeface="Times New Roman" panose="02020603050405020304" pitchFamily="18" charset="0"/>
              </a:rPr>
              <a:t>Pérdida de validación: 0.0031</a:t>
            </a:r>
            <a:endParaRPr lang="es-MX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87D943-549B-4DC7-99B9-64F5F678A9C5}"/>
              </a:ext>
            </a:extLst>
          </p:cNvPr>
          <p:cNvSpPr txBox="1"/>
          <p:nvPr/>
        </p:nvSpPr>
        <p:spPr>
          <a:xfrm>
            <a:off x="718370" y="592779"/>
            <a:ext cx="36888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Times New Roman" panose="02020603050405020304" pitchFamily="18" charset="0"/>
              </a:rPr>
              <a:t>Mi mejor modelo</a:t>
            </a:r>
            <a:endParaRPr lang="es-MX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6C9C53-79F5-4A69-8A58-A165D62B9918}"/>
              </a:ext>
            </a:extLst>
          </p:cNvPr>
          <p:cNvPicPr/>
          <p:nvPr/>
        </p:nvPicPr>
        <p:blipFill rotWithShape="1">
          <a:blip r:embed="rId3"/>
          <a:srcRect l="23765" t="33601" r="19182" b="34868"/>
          <a:stretch/>
        </p:blipFill>
        <p:spPr bwMode="auto">
          <a:xfrm>
            <a:off x="354012" y="4500471"/>
            <a:ext cx="5997575" cy="18630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41885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1816B-222B-4070-A2A0-77140C599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8845B-A31C-40D9-9EF1-EE820A2E4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Tabla comparativa de modelos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Descripción del mejor modelo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b="1" dirty="0"/>
              <a:t>Detalles de implementación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Resultados</a:t>
            </a:r>
          </a:p>
        </p:txBody>
      </p:sp>
    </p:spTree>
    <p:extLst>
      <p:ext uri="{BB962C8B-B14F-4D97-AF65-F5344CB8AC3E}">
        <p14:creationId xmlns:p14="http://schemas.microsoft.com/office/powerpoint/2010/main" val="1082311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B2DA8D-394E-4B2F-983F-DA083DD2AE0C}"/>
              </a:ext>
            </a:extLst>
          </p:cNvPr>
          <p:cNvSpPr txBox="1"/>
          <p:nvPr/>
        </p:nvSpPr>
        <p:spPr>
          <a:xfrm>
            <a:off x="7024748" y="227242"/>
            <a:ext cx="3122971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 err="1">
                <a:latin typeface="Calibri Light" panose="020F0302020204030204" pitchFamily="34" charset="0"/>
                <a:cs typeface="Times New Roman" panose="02020603050405020304" pitchFamily="18" charset="0"/>
              </a:rPr>
              <a:t>Early</a:t>
            </a:r>
            <a:r>
              <a:rPr lang="es-MX" dirty="0">
                <a:latin typeface="Calibri Light" panose="020F0302020204030204" pitchFamily="34" charset="0"/>
                <a:cs typeface="Times New Roman" panose="02020603050405020304" pitchFamily="18" charset="0"/>
              </a:rPr>
              <a:t> </a:t>
            </a:r>
            <a:r>
              <a:rPr lang="es-MX" dirty="0" err="1">
                <a:latin typeface="Calibri Light" panose="020F0302020204030204" pitchFamily="34" charset="0"/>
                <a:cs typeface="Times New Roman" panose="02020603050405020304" pitchFamily="18" charset="0"/>
              </a:rPr>
              <a:t>Stopping</a:t>
            </a:r>
            <a:endParaRPr lang="es-MX" dirty="0">
              <a:latin typeface="Calibri Light" panose="020F03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Calibri Light" panose="020F0302020204030204" pitchFamily="34" charset="0"/>
                <a:cs typeface="Times New Roman" panose="02020603050405020304" pitchFamily="18" charset="0"/>
              </a:rPr>
              <a:t>Guardar el modelo</a:t>
            </a:r>
            <a:endParaRPr lang="es-MX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87D943-549B-4DC7-99B9-64F5F678A9C5}"/>
              </a:ext>
            </a:extLst>
          </p:cNvPr>
          <p:cNvSpPr txBox="1"/>
          <p:nvPr/>
        </p:nvSpPr>
        <p:spPr>
          <a:xfrm>
            <a:off x="718370" y="592779"/>
            <a:ext cx="58095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4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cs typeface="Times New Roman" panose="02020603050405020304" pitchFamily="18" charset="0"/>
              </a:rPr>
              <a:t>Detalles de implementación</a:t>
            </a:r>
            <a:endParaRPr lang="es-MX" sz="4000" b="1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6C9C53-79F5-4A69-8A58-A165D62B9918}"/>
              </a:ext>
            </a:extLst>
          </p:cNvPr>
          <p:cNvPicPr/>
          <p:nvPr/>
        </p:nvPicPr>
        <p:blipFill rotWithShape="1">
          <a:blip r:embed="rId2"/>
          <a:srcRect l="23765" t="32172" r="57903" b="62470"/>
          <a:stretch/>
        </p:blipFill>
        <p:spPr bwMode="auto">
          <a:xfrm>
            <a:off x="984098" y="4280694"/>
            <a:ext cx="3122971" cy="5963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282B59-497D-464A-B668-E49F32D162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74" t="53177" r="55870" b="31199"/>
          <a:stretch/>
        </p:blipFill>
        <p:spPr>
          <a:xfrm>
            <a:off x="984098" y="1748301"/>
            <a:ext cx="5278082" cy="23829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1F8701-4B82-4F5E-AEBC-9469628A08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69" t="62675" r="55731" b="20895"/>
          <a:stretch/>
        </p:blipFill>
        <p:spPr>
          <a:xfrm>
            <a:off x="6768801" y="1379188"/>
            <a:ext cx="3378918" cy="156057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0E907F9-60FC-408F-A93A-AEBB7A34FF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456" t="52175" r="52350" b="31005"/>
          <a:stretch/>
        </p:blipFill>
        <p:spPr>
          <a:xfrm>
            <a:off x="7692339" y="3094035"/>
            <a:ext cx="4043009" cy="16483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B6C72B5-6E0E-4FFA-A49A-B1AE33C4972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768" t="27622" r="72500" b="59618"/>
          <a:stretch/>
        </p:blipFill>
        <p:spPr>
          <a:xfrm>
            <a:off x="7024748" y="5021945"/>
            <a:ext cx="1666329" cy="1113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822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1816B-222B-4070-A2A0-77140C599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8845B-A31C-40D9-9EF1-EE820A2E4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Tabla comparativa de modelos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Descripción del mejor modelo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dirty="0"/>
              <a:t>Detalles de implementación</a:t>
            </a:r>
          </a:p>
          <a:p>
            <a:pPr marL="514350" indent="-514350">
              <a:lnSpc>
                <a:spcPct val="250000"/>
              </a:lnSpc>
              <a:buFont typeface="+mj-lt"/>
              <a:buAutoNum type="arabicPeriod"/>
            </a:pPr>
            <a:r>
              <a:rPr lang="es-MX" b="1" dirty="0"/>
              <a:t>Resultados</a:t>
            </a:r>
          </a:p>
        </p:txBody>
      </p:sp>
    </p:spTree>
    <p:extLst>
      <p:ext uri="{BB962C8B-B14F-4D97-AF65-F5344CB8AC3E}">
        <p14:creationId xmlns:p14="http://schemas.microsoft.com/office/powerpoint/2010/main" val="134090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382</Words>
  <Application>Microsoft Office PowerPoint</Application>
  <PresentationFormat>Widescreen</PresentationFormat>
  <Paragraphs>158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Denoising</vt:lpstr>
      <vt:lpstr>Agenda</vt:lpstr>
      <vt:lpstr>Agenda</vt:lpstr>
      <vt:lpstr>PowerPoint Presentation</vt:lpstr>
      <vt:lpstr>Agenda</vt:lpstr>
      <vt:lpstr>PowerPoint Presentation</vt:lpstr>
      <vt:lpstr>Agenda</vt:lpstr>
      <vt:lpstr>PowerPoint Presentation</vt:lpstr>
      <vt:lpstr>Agenda</vt:lpstr>
      <vt:lpstr>Resultados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Denoising</dc:title>
  <dc:creator>pmeji</dc:creator>
  <cp:lastModifiedBy> </cp:lastModifiedBy>
  <cp:revision>5</cp:revision>
  <dcterms:created xsi:type="dcterms:W3CDTF">2019-05-11T18:50:36Z</dcterms:created>
  <dcterms:modified xsi:type="dcterms:W3CDTF">2019-05-14T22:16:10Z</dcterms:modified>
</cp:coreProperties>
</file>